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95" r:id="rId4"/>
    <p:sldId id="290" r:id="rId5"/>
    <p:sldId id="259" r:id="rId6"/>
    <p:sldId id="296" r:id="rId7"/>
    <p:sldId id="291" r:id="rId8"/>
    <p:sldId id="260" r:id="rId9"/>
    <p:sldId id="273" r:id="rId10"/>
    <p:sldId id="261" r:id="rId11"/>
    <p:sldId id="262" r:id="rId12"/>
    <p:sldId id="274" r:id="rId13"/>
    <p:sldId id="263" r:id="rId14"/>
    <p:sldId id="275" r:id="rId15"/>
    <p:sldId id="264" r:id="rId16"/>
    <p:sldId id="276" r:id="rId17"/>
    <p:sldId id="265" r:id="rId18"/>
    <p:sldId id="277" r:id="rId19"/>
    <p:sldId id="266" r:id="rId20"/>
    <p:sldId id="278" r:id="rId21"/>
    <p:sldId id="267" r:id="rId22"/>
    <p:sldId id="279" r:id="rId23"/>
    <p:sldId id="268" r:id="rId24"/>
    <p:sldId id="280" r:id="rId25"/>
    <p:sldId id="269" r:id="rId26"/>
    <p:sldId id="297" r:id="rId27"/>
    <p:sldId id="270" r:id="rId28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1201453079234666E-2"/>
          <c:y val="0.12663162457156857"/>
          <c:w val="0.94479986876640421"/>
          <c:h val="0.686801111187068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Aukštesnysis l. (proc.)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2.46</c:v>
                </c:pt>
                <c:pt idx="1">
                  <c:v>3.96</c:v>
                </c:pt>
                <c:pt idx="2">
                  <c:v>7.7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70-4241-BFDE-C7E133CA9400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Pagrindinis l. (proc.)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86.88</c:v>
                </c:pt>
                <c:pt idx="1">
                  <c:v>79.209999999999994</c:v>
                </c:pt>
                <c:pt idx="2">
                  <c:v>66.900000000000006</c:v>
                </c:pt>
                <c:pt idx="3">
                  <c:v>77.599999999999994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70-4241-BFDE-C7E133CA9400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Patenkinamas l. (proc.)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10.66</c:v>
                </c:pt>
                <c:pt idx="1">
                  <c:v>16.829999999999998</c:v>
                </c:pt>
                <c:pt idx="2">
                  <c:v>23.2</c:v>
                </c:pt>
                <c:pt idx="3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370-4241-BFDE-C7E133CA9400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Nepasiektas patenkinamas l. (proc.)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Lapas1!$E$2:$E$5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2.1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70-4241-BFDE-C7E133CA94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37609887"/>
        <c:axId val="1848602703"/>
      </c:barChart>
      <c:catAx>
        <c:axId val="20376098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48602703"/>
        <c:crosses val="autoZero"/>
        <c:auto val="1"/>
        <c:lblAlgn val="ctr"/>
        <c:lblOffset val="100"/>
        <c:noMultiLvlLbl val="0"/>
      </c:catAx>
      <c:valAx>
        <c:axId val="18486027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0376098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Aukštesniojo ir pagrindinio lygio įvertinimų procentas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51.67</c:v>
                </c:pt>
                <c:pt idx="1">
                  <c:v>39.1</c:v>
                </c:pt>
                <c:pt idx="2">
                  <c:v>52.6</c:v>
                </c:pt>
                <c:pt idx="3">
                  <c:v>54.5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442-475C-B35C-D11C073CD5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46145712"/>
        <c:axId val="1516806592"/>
      </c:lineChart>
      <c:catAx>
        <c:axId val="1346145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16806592"/>
        <c:crosses val="autoZero"/>
        <c:auto val="1"/>
        <c:lblAlgn val="ctr"/>
        <c:lblOffset val="100"/>
        <c:noMultiLvlLbl val="0"/>
      </c:catAx>
      <c:valAx>
        <c:axId val="1516806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346145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Aukštesniojo ir pagrindinio lygio įvertinimų procentas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60</c:v>
                </c:pt>
                <c:pt idx="1">
                  <c:v>70</c:v>
                </c:pt>
                <c:pt idx="2">
                  <c:v>50</c:v>
                </c:pt>
                <c:pt idx="3">
                  <c:v>62.5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2E2-46E3-A51D-1325F83819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02882415"/>
        <c:axId val="1396472207"/>
      </c:lineChart>
      <c:catAx>
        <c:axId val="14028824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396472207"/>
        <c:crosses val="autoZero"/>
        <c:auto val="1"/>
        <c:lblAlgn val="ctr"/>
        <c:lblOffset val="100"/>
        <c:noMultiLvlLbl val="0"/>
      </c:catAx>
      <c:valAx>
        <c:axId val="13964722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028824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Aukštesnysis l. (proc.)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9.02</c:v>
                </c:pt>
                <c:pt idx="1">
                  <c:v>0</c:v>
                </c:pt>
                <c:pt idx="2">
                  <c:v>8.5</c:v>
                </c:pt>
                <c:pt idx="3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73-44FE-87F9-32A52050D52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Pagrindinis l. (proc.)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63.93</c:v>
                </c:pt>
                <c:pt idx="1">
                  <c:v>20.79</c:v>
                </c:pt>
                <c:pt idx="2">
                  <c:v>41.5</c:v>
                </c:pt>
                <c:pt idx="3">
                  <c:v>57.8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73-44FE-87F9-32A52050D524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Patenkinamas l. (proc.)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21.31</c:v>
                </c:pt>
                <c:pt idx="1">
                  <c:v>37.619999999999997</c:v>
                </c:pt>
                <c:pt idx="2">
                  <c:v>28.9</c:v>
                </c:pt>
                <c:pt idx="3">
                  <c:v>23.8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73-44FE-87F9-32A52050D524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Nepasiektas patenk. l. (proc.)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Lapas1!$E$2:$E$5</c:f>
              <c:numCache>
                <c:formatCode>General</c:formatCode>
                <c:ptCount val="4"/>
                <c:pt idx="0">
                  <c:v>5.74</c:v>
                </c:pt>
                <c:pt idx="1">
                  <c:v>41.58</c:v>
                </c:pt>
                <c:pt idx="2">
                  <c:v>21.1</c:v>
                </c:pt>
                <c:pt idx="3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373-44FE-87F9-32A52050D5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1551727"/>
        <c:axId val="2035531167"/>
      </c:barChart>
      <c:catAx>
        <c:axId val="2091551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035531167"/>
        <c:crosses val="autoZero"/>
        <c:auto val="1"/>
        <c:lblAlgn val="ctr"/>
        <c:lblOffset val="100"/>
        <c:noMultiLvlLbl val="0"/>
      </c:catAx>
      <c:valAx>
        <c:axId val="20355311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0915517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Aukštesniojo ir pagrindinio lygio įvertinimų procentas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51.75</c:v>
                </c:pt>
                <c:pt idx="1">
                  <c:v>63.1</c:v>
                </c:pt>
                <c:pt idx="2">
                  <c:v>59.6</c:v>
                </c:pt>
                <c:pt idx="3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331-4B12-AC12-F81CC80042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46144912"/>
        <c:axId val="1517305680"/>
      </c:lineChart>
      <c:catAx>
        <c:axId val="134614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17305680"/>
        <c:crosses val="autoZero"/>
        <c:auto val="1"/>
        <c:lblAlgn val="ctr"/>
        <c:lblOffset val="100"/>
        <c:noMultiLvlLbl val="0"/>
      </c:catAx>
      <c:valAx>
        <c:axId val="1517305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346144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Aukštesniojo ir pagrindinio lygio įvertinimų procentas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40</c:v>
                </c:pt>
                <c:pt idx="1">
                  <c:v>31.43</c:v>
                </c:pt>
                <c:pt idx="2">
                  <c:v>34.9</c:v>
                </c:pt>
                <c:pt idx="3">
                  <c:v>48.4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7C7-45D3-B10D-A280D83CE1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46523712"/>
        <c:axId val="1516795776"/>
      </c:lineChart>
      <c:catAx>
        <c:axId val="1346523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16795776"/>
        <c:crosses val="autoZero"/>
        <c:auto val="1"/>
        <c:lblAlgn val="ctr"/>
        <c:lblOffset val="100"/>
        <c:noMultiLvlLbl val="0"/>
      </c:catAx>
      <c:valAx>
        <c:axId val="1516795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346523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3.3494522423827458E-2"/>
          <c:y val="0.1285225372057974"/>
          <c:w val="0.95080499448438516"/>
          <c:h val="0.71045388797652587"/>
        </c:manualLayout>
      </c:layout>
      <c:lineChart>
        <c:grouping val="standar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Aukštesniojo ir pagrindinio lygio įvertinimų procentas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82.5</c:v>
                </c:pt>
                <c:pt idx="1">
                  <c:v>84.36</c:v>
                </c:pt>
                <c:pt idx="2">
                  <c:v>87.6</c:v>
                </c:pt>
                <c:pt idx="3">
                  <c:v>87.6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43-4C11-891F-FEAEB66757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04381440"/>
        <c:axId val="1537707856"/>
      </c:lineChart>
      <c:catAx>
        <c:axId val="1504381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37707856"/>
        <c:crosses val="autoZero"/>
        <c:auto val="1"/>
        <c:lblAlgn val="ctr"/>
        <c:lblOffset val="100"/>
        <c:noMultiLvlLbl val="0"/>
      </c:catAx>
      <c:valAx>
        <c:axId val="1537707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04381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Aukštesniojo ir pagrindinio lygio įvertinimų procentas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67.27</c:v>
                </c:pt>
                <c:pt idx="1">
                  <c:v>73.010000000000005</c:v>
                </c:pt>
                <c:pt idx="2">
                  <c:v>49.2</c:v>
                </c:pt>
                <c:pt idx="3">
                  <c:v>73.599999999999994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147-47D9-81E5-9E3C7CA6F8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85538496"/>
        <c:axId val="1517314832"/>
      </c:lineChart>
      <c:catAx>
        <c:axId val="138553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17314832"/>
        <c:crosses val="autoZero"/>
        <c:auto val="1"/>
        <c:lblAlgn val="ctr"/>
        <c:lblOffset val="100"/>
        <c:noMultiLvlLbl val="0"/>
      </c:catAx>
      <c:valAx>
        <c:axId val="1517314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385538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Aukštesniojo ir pagrindinio lygio įvertinimų procentas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66.67</c:v>
                </c:pt>
                <c:pt idx="1">
                  <c:v>60.3</c:v>
                </c:pt>
                <c:pt idx="2">
                  <c:v>54.9</c:v>
                </c:pt>
                <c:pt idx="3">
                  <c:v>65.099999999999994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55A-4976-A574-6AC680F9D7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47498928"/>
        <c:axId val="1537714928"/>
      </c:lineChart>
      <c:catAx>
        <c:axId val="1347498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37714928"/>
        <c:crosses val="autoZero"/>
        <c:auto val="1"/>
        <c:lblAlgn val="ctr"/>
        <c:lblOffset val="100"/>
        <c:noMultiLvlLbl val="0"/>
      </c:catAx>
      <c:valAx>
        <c:axId val="1537714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347498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3.1079063486629383E-2"/>
          <c:y val="0.1285225372057974"/>
          <c:w val="0.95080499448438516"/>
          <c:h val="0.71045388797652587"/>
        </c:manualLayout>
      </c:layout>
      <c:lineChart>
        <c:grouping val="standar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Aukštesniojo ir pagrindinio lygio įvertinimų procentas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66.67</c:v>
                </c:pt>
                <c:pt idx="1">
                  <c:v>75.8</c:v>
                </c:pt>
                <c:pt idx="2">
                  <c:v>75.3</c:v>
                </c:pt>
                <c:pt idx="3">
                  <c:v>78.3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D0A-4473-A6FA-7336C7F965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2524624"/>
        <c:axId val="1537704112"/>
      </c:lineChart>
      <c:catAx>
        <c:axId val="1532524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37704112"/>
        <c:crosses val="autoZero"/>
        <c:auto val="1"/>
        <c:lblAlgn val="ctr"/>
        <c:lblOffset val="100"/>
        <c:noMultiLvlLbl val="0"/>
      </c:catAx>
      <c:valAx>
        <c:axId val="1537704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3252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Aukštesniojo ir pagrindinio lygio įvertinimų procentas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2020-2021</c:v>
                </c:pt>
                <c:pt idx="1">
                  <c:v>2021-2022</c:v>
                </c:pt>
                <c:pt idx="2">
                  <c:v>2022-2023</c:v>
                </c:pt>
                <c:pt idx="3">
                  <c:v>2023-2024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51.85</c:v>
                </c:pt>
                <c:pt idx="1">
                  <c:v>12.2</c:v>
                </c:pt>
                <c:pt idx="2">
                  <c:v>31.3</c:v>
                </c:pt>
                <c:pt idx="3">
                  <c:v>17.600000000000001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288-4524-9CF0-B79B163408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93632096"/>
        <c:axId val="1344358816"/>
      </c:lineChart>
      <c:catAx>
        <c:axId val="1393632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344358816"/>
        <c:crosses val="autoZero"/>
        <c:auto val="1"/>
        <c:lblAlgn val="ctr"/>
        <c:lblOffset val="100"/>
        <c:noMultiLvlLbl val="0"/>
      </c:catAx>
      <c:valAx>
        <c:axId val="1344358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393632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CA96C5A-7214-448A-8278-09FC29A8B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C34DFA88-9BB7-4BBD-8108-15471C5CA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387C2FBD-B873-4686-B537-9A0C0725D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2A76-4612-43D7-A866-9596624F71C2}" type="datetimeFigureOut">
              <a:rPr lang="lt-LT" smtClean="0"/>
              <a:t>2024-09-13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AF967D89-5911-4F69-AF1C-F280AEB30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3331307-A54A-4989-A617-282ADB20B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2430-C3C0-4919-B6C0-82E7434D5DE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75736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B426369-E942-4506-A107-10A2051D5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115717E2-209F-4DA1-9255-E20C866D4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3AC1DEF3-E74B-4855-B4B5-BD0082A5F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2A76-4612-43D7-A866-9596624F71C2}" type="datetimeFigureOut">
              <a:rPr lang="lt-LT" smtClean="0"/>
              <a:t>2024-09-13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B9440C1A-715E-4B75-BFDF-CE079FC0A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C91C617F-B964-41E4-9092-09D37AF44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2430-C3C0-4919-B6C0-82E7434D5DE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80526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812176AF-3AB8-4653-AE18-03F9D9E0A8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B85948F0-C557-41DD-AD17-AD294CE148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ED814654-25E5-45F5-84CD-EB4206139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2A76-4612-43D7-A866-9596624F71C2}" type="datetimeFigureOut">
              <a:rPr lang="lt-LT" smtClean="0"/>
              <a:t>2024-09-13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99D2D9CB-5D07-4A6D-B1EE-20C067773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9FFA686-E46F-4314-A266-4FE753518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2430-C3C0-4919-B6C0-82E7434D5DE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3264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D307E01-9AE0-4115-B991-FD688125B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3E9946C-9D67-4393-9565-32C1A3A84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9948D837-6C21-4A54-86B6-DCE07A9D7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2A76-4612-43D7-A866-9596624F71C2}" type="datetimeFigureOut">
              <a:rPr lang="lt-LT" smtClean="0"/>
              <a:t>2024-09-13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82EE8601-3820-4DF0-9204-ECA5A5878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CD849FAD-A01F-4F75-A5C7-9FFD2BB37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2430-C3C0-4919-B6C0-82E7434D5DE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4477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D8B11EF-819E-4CA8-970C-1C5BC232E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2E5A7CD7-8D73-4BBF-B7DC-FA08CCFEF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17F7398D-B1C5-4675-B604-3D55FB625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2A76-4612-43D7-A866-9596624F71C2}" type="datetimeFigureOut">
              <a:rPr lang="lt-LT" smtClean="0"/>
              <a:t>2024-09-13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7EF6B1F7-C29E-45AB-8E16-17846F554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A7A332A2-C084-4031-AC58-509E4ACB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2430-C3C0-4919-B6C0-82E7434D5DE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4550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A121AB1-CD1B-4EBF-B59F-33A4F94E4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197DCC33-F2A6-4A1E-9BBE-9F987163A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C3CB4F1E-298B-4BE4-9FA8-62AD76D76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D9CFB300-B9E9-4EC6-80C8-2386E3659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2A76-4612-43D7-A866-9596624F71C2}" type="datetimeFigureOut">
              <a:rPr lang="lt-LT" smtClean="0"/>
              <a:t>2024-09-13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40E4DE3C-BAE4-470C-81DB-C14429749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258BD52E-5C9E-4000-B91E-4AC82E09C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2430-C3C0-4919-B6C0-82E7434D5DE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28285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88ABDDB-18CC-495D-A2DE-2D02E0370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79F77ED9-25E4-425A-8D35-9CCE8F26D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97839903-86E3-4359-8536-38640676F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E668B078-AB58-4756-B45B-2A3D5642AC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566847DC-E106-45C2-8E7E-5F0BC02BB3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5DB5A696-379F-40B3-9C0E-49AC6796E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2A76-4612-43D7-A866-9596624F71C2}" type="datetimeFigureOut">
              <a:rPr lang="lt-LT" smtClean="0"/>
              <a:t>2024-09-13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DBCD1AAA-9C35-44C4-83AC-56620D401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CBA5BEF1-9BBA-42FA-B5A5-DDD2C4D71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2430-C3C0-4919-B6C0-82E7434D5DE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19417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C169043-63A9-440C-8655-5F51028EA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92E18E0A-3630-4F7E-B17B-C0350A56F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2A76-4612-43D7-A866-9596624F71C2}" type="datetimeFigureOut">
              <a:rPr lang="lt-LT" smtClean="0"/>
              <a:t>2024-09-13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55BB12BE-A575-4712-A8E6-FE92FFA60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43C4F079-4995-4BC4-848A-6417D2FC6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2430-C3C0-4919-B6C0-82E7434D5DE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17236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EDFAF79F-D0A5-441C-8A8D-E25A78A70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2A76-4612-43D7-A866-9596624F71C2}" type="datetimeFigureOut">
              <a:rPr lang="lt-LT" smtClean="0"/>
              <a:t>2024-09-13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77BD5FAE-1D2C-48F2-86D6-80FE284D6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BF330E4A-C0CB-4629-BE46-455E08C12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2430-C3C0-4919-B6C0-82E7434D5DE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7727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43B4725-8FE2-4367-BF9F-7259720DB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08830B40-9F36-4119-A76A-0FC9D27E6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D5E4E1CA-AAFD-45E7-97CE-9F35735F7B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048BC41A-FED4-47A7-9B9C-43D73B7AE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2A76-4612-43D7-A866-9596624F71C2}" type="datetimeFigureOut">
              <a:rPr lang="lt-LT" smtClean="0"/>
              <a:t>2024-09-13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558D63C5-6E8D-42A4-B125-F57B02F58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5F1093E9-5B03-4D03-AC14-E965C1271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2430-C3C0-4919-B6C0-82E7434D5DE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8837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741509A-EA4E-4EAC-A435-02C80CCE7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A6237B5A-B4BF-41E0-9FE5-A1030D9BE4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C6485A4E-3C11-4745-AE7E-6D50F02AD4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AB3AD960-1DEC-40F8-980B-C955CFAC8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02A76-4612-43D7-A866-9596624F71C2}" type="datetimeFigureOut">
              <a:rPr lang="lt-LT" smtClean="0"/>
              <a:t>2024-09-13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6363D9B8-DC09-4147-8F00-DC0BFDBAB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E4634503-CD41-4A3E-A359-54E0404DF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2430-C3C0-4919-B6C0-82E7434D5DE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6457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EFC38DD6-1FD8-4AC1-B2B8-FAD35A743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964CC55D-AC87-42EC-B026-7C78A71C5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348C4CD9-A291-4E23-8D34-0AE0B9FCED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02A76-4612-43D7-A866-9596624F71C2}" type="datetimeFigureOut">
              <a:rPr lang="lt-LT" smtClean="0"/>
              <a:t>2024-09-13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14A8A28B-0FAF-4E68-A2D3-B907A8B096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FEBC488-DB35-48CE-B8A4-E2619CD107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D2430-C3C0-4919-B6C0-82E7434D5DE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2429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9E42720-BB82-47CC-A06A-FAE4713C3C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0000" y="639097"/>
            <a:ext cx="4813072" cy="368601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Plungės „Saulės“ gimnazijos 2023-2024 </a:t>
            </a:r>
            <a:r>
              <a:rPr lang="lt-L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PUPP ir VBE rezultatai. 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32EB7595-A5C1-4D4C-B699-2BB2FEF450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29999" y="4455621"/>
            <a:ext cx="4829101" cy="1238616"/>
          </a:xfrm>
        </p:spPr>
        <p:txBody>
          <a:bodyPr>
            <a:normAutofit/>
          </a:bodyPr>
          <a:lstStyle/>
          <a:p>
            <a:r>
              <a:rPr lang="lt-LT" sz="17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2024-08-30</a:t>
            </a:r>
          </a:p>
          <a:p>
            <a:r>
              <a:rPr lang="lt-LT" sz="17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Direktoriaus pavaduotoja ugdymui Neringa Sakalauskaitė</a:t>
            </a:r>
          </a:p>
        </p:txBody>
      </p:sp>
      <p:pic>
        <p:nvPicPr>
          <p:cNvPr id="6" name="Paveikslėlis 5" descr="Paveikslėlis, kuriame yra emblema, tekstas, simbolis, papuošalas&#10;&#10;Automatiškai sugeneruotas aprašymas">
            <a:extLst>
              <a:ext uri="{FF2B5EF4-FFF2-40B4-BE49-F238E27FC236}">
                <a16:creationId xmlns:a16="http://schemas.microsoft.com/office/drawing/2014/main" id="{0AAEEAE7-E533-41B9-BAD7-E6BD4B33E6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665" y="1728398"/>
            <a:ext cx="3638730" cy="363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88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DE958D4-6654-4AAF-9329-FF0DEC42E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Lietuvių k. ir lit. Mokyklinis brandos egzaminas</a:t>
            </a:r>
            <a:b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53D7116-4905-4D6B-99EE-95592E6B2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mokiniai laikė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proc. išlaikė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–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gavo 1 mokinys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–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gavo 7 mokiniai</a:t>
            </a:r>
          </a:p>
        </p:txBody>
      </p:sp>
    </p:spTree>
    <p:extLst>
      <p:ext uri="{BB962C8B-B14F-4D97-AF65-F5344CB8AC3E}">
        <p14:creationId xmlns:p14="http://schemas.microsoft.com/office/powerpoint/2010/main" val="670804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D4A3E22-CDCF-4232-93FF-438C9FBA7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Valstybinių brandos egzaminų rezultatai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DD35B37B-AF2E-4DBA-807B-EB7E88975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Matematikos </a:t>
            </a:r>
            <a:r>
              <a:rPr lang="lt-L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Egzaminą laikė 144 mokiniai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Išlaikė 122 mokiniai 84,7 %  </a:t>
            </a:r>
            <a:r>
              <a:rPr lang="lt-LT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(Lietuvoje 89,5 %)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16-35 balus surinko 63 mokiniai 51,6 %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65,2 %)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36-85 balus surinko 49 mokiniai 40,2 %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31,1 %)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86-100 balus surinko 10 mokinių 8,2%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3,8 %)</a:t>
            </a: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Bendras įvertinimų vidurkis 35,2 (Lietuvos 26,2)</a:t>
            </a:r>
          </a:p>
          <a:p>
            <a:r>
              <a:rPr lang="lt-L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Išlaikiusiųjų egzaminą įvertinimų vidurkis 41,6</a:t>
            </a:r>
          </a:p>
          <a:p>
            <a:pPr marL="0" indent="0">
              <a:buNone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677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2A60ECA-F4B3-4413-95E3-C0E1D6149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Matematikos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95656246-A8F8-4C7D-82B1-D4AC744F8D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92945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7054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305C07A-8847-4CD6-A4BB-AAF2CE41F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Valstybinių brandos egzaminų rezultatai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5E889AB-C56E-4509-BDE4-8D04210C1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Anglų k. </a:t>
            </a:r>
            <a:r>
              <a:rPr lang="lt-L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Laikė 145 mokiniai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Išlaikė visi 100 % </a:t>
            </a:r>
            <a:r>
              <a:rPr lang="lt-LT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(Lietuvoje 99,4 %)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16-35 balus surinko 17 mokinių  11,7 %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12,4 %)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36-85 balus surinko 100 mokinių 69 %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63,3 %)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86-99 balus surinko 26 mokiniai 17,9 %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20,9 %)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balų surinko 2 mokiniai 1,4 %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3,4 %)</a:t>
            </a:r>
          </a:p>
          <a:p>
            <a:pPr marL="0" indent="0">
              <a:buNone/>
            </a:pPr>
            <a:endParaRPr lang="lt-LT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Bendras įvertinimų vidurkis 64,1 (Lietuvos 61,6)</a:t>
            </a:r>
          </a:p>
          <a:p>
            <a:pPr marL="0" indent="0">
              <a:buNone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121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9435C94-C85E-4F82-998A-9DCD6F4AF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Anglų k.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594C0781-4F33-45DF-BADD-CE5E24D24B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86330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2031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F3E03DF-DBDA-428A-BFAC-BB6425FB4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Valstybinių brandos egzaminų rezultatai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6F390C5-4095-4DF6-B94B-8288908E4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Istorijos </a:t>
            </a:r>
            <a:r>
              <a:rPr lang="lt-L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Egzaminą laikė 53 mokiniai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Išlaikė visi 100 % </a:t>
            </a:r>
            <a:r>
              <a:rPr lang="lt-LT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(Lietuvoje 98,9 %)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16-35 balus surinko 14 mokinių 26,4 % 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50,8 %)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36-85 balus surinko 34 mokiniai  64,2 %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49,2 %)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86-100 balų  surinko 5 mokiniai 9,4 %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0 %)</a:t>
            </a:r>
          </a:p>
          <a:p>
            <a:pPr marL="0" indent="0">
              <a:buNone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Bendras įvertinimų vidurkis 51,8 (Lietuvos 50,7)</a:t>
            </a:r>
          </a:p>
        </p:txBody>
      </p:sp>
    </p:spTree>
    <p:extLst>
      <p:ext uri="{BB962C8B-B14F-4D97-AF65-F5344CB8AC3E}">
        <p14:creationId xmlns:p14="http://schemas.microsoft.com/office/powerpoint/2010/main" val="4024029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27AFB30-DF91-4DF0-A49A-2209993B8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Istorijos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49F6E1CB-70EB-407A-A5AD-62ED0D2C4F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746104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3737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15B90B3-950E-4865-9EC4-C72F00E85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Valstybinių brandos egzaminų rezultatai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3A73E433-961C-4BF4-A6D1-853F05620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Biologijos </a:t>
            </a:r>
            <a:r>
              <a:rPr lang="lt-L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Egzaminą laikė 46 mokiniai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Išlaikė 43 mokiniai 93,5 % </a:t>
            </a:r>
            <a:r>
              <a:rPr lang="lt-LT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(Lietuvoje 95 %)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16-35 balus surinko 15 mokinių 34,9 %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45,1 %)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36-85 balus surinko 21 mokinys 48,8 %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49,3 %)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86-99 balus surinko 6 mokiniai 14 %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5,6 %)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balus surinko 1 mokinys 2,3 %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0 %)</a:t>
            </a:r>
          </a:p>
          <a:p>
            <a:pPr marL="0" indent="0">
              <a:buNone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Bendras įvertinimų vidurkis 47,5 (Lietuvos 47,3)</a:t>
            </a:r>
          </a:p>
          <a:p>
            <a:r>
              <a:rPr lang="lt-L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Išlaikiusiųjų egzaminą įvertinimų vidurkis 50,5</a:t>
            </a:r>
          </a:p>
          <a:p>
            <a:endParaRPr lang="lt-LT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432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CEF2C89-5DE5-4731-B9E7-E8FCECB3C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Biologijos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B4FF3AD9-F3E3-4DD4-9E93-28DA33AD4A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95894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79674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6997E1B-315D-4402-880E-ADAC4AA2A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Valstybinių brandos egzaminų rezultatai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352D40A3-44C8-4950-B854-CD4507A5E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Geografijos </a:t>
            </a:r>
            <a:r>
              <a:rPr lang="lt-L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Egzaminą laikė 83 mokiniai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Išlaikė visi 100 % </a:t>
            </a:r>
            <a:r>
              <a:rPr lang="lt-LT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(Lietuvoje 95 %)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16-35 balus surinko 18 mokinių 21,7 %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24,7 %)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36-85 balus surinko 53 mokiniai 63,8 %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73,3 %)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86-100 balus surinko 12 mokinių 14,5 %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2 %)</a:t>
            </a:r>
          </a:p>
          <a:p>
            <a:pPr marL="0" indent="0">
              <a:buNone/>
            </a:pPr>
            <a:endParaRPr lang="lt-L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Bendras įvertinimų vidurkis 58,1 (Lietuvos 47,2)</a:t>
            </a:r>
          </a:p>
        </p:txBody>
      </p:sp>
    </p:spTree>
    <p:extLst>
      <p:ext uri="{BB962C8B-B14F-4D97-AF65-F5344CB8AC3E}">
        <p14:creationId xmlns:p14="http://schemas.microsoft.com/office/powerpoint/2010/main" val="1355640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FD2BA88-9FA8-4D44-8D95-CC8447D4A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Lietuvių k. ir lit.  </a:t>
            </a:r>
            <a:r>
              <a:rPr lang="lt-LT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PUPP</a:t>
            </a:r>
            <a:r>
              <a:rPr lang="lt-LT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rezultatai (147 mokiniai)</a:t>
            </a:r>
            <a:br>
              <a:rPr lang="lt-LT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218E134-4BD1-4519-BED2-2F7967756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t-L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Išlaikė visi 100 %, Lietuvoje – 95,4 %</a:t>
            </a:r>
          </a:p>
          <a:p>
            <a:pPr marL="0" indent="0">
              <a:buNone/>
            </a:pP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Aukštesnysis lygis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mokiniai 18,4 % , Lietuvos </a:t>
            </a:r>
            <a:r>
              <a:rPr lang="lt-LT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</a:t>
            </a: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15 % </a:t>
            </a:r>
          </a:p>
          <a:p>
            <a:pPr marL="0" indent="0">
              <a:buNone/>
            </a:pP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(2022-2023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7,7 </a:t>
            </a:r>
            <a:r>
              <a:rPr lang="lt-LT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2021-2022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- 3,96 % , 2020-2021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- 2,46 %)</a:t>
            </a:r>
          </a:p>
          <a:p>
            <a:pPr marL="0" indent="0">
              <a:buNone/>
            </a:pP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Pagrindinis lygis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114 </a:t>
            </a: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mokinių 77,6 % </a:t>
            </a:r>
          </a:p>
          <a:p>
            <a:pPr marL="0" indent="0">
              <a:buNone/>
            </a:pP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(2022-2023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66,9</a:t>
            </a:r>
            <a:r>
              <a:rPr lang="lt-LT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%,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2021-2022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- 86,88  %, 2020-2021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86,88 %)</a:t>
            </a:r>
          </a:p>
          <a:p>
            <a:pPr marL="0" indent="0">
              <a:buNone/>
            </a:pP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Patenkinamas lygis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mokiniai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4,1</a:t>
            </a: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</a:p>
          <a:p>
            <a:pPr marL="0" indent="0">
              <a:buNone/>
            </a:pP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(2022-2023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23,2 </a:t>
            </a:r>
            <a:r>
              <a:rPr lang="lt-LT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, 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2021-2022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- 16,83 %, 2020-2021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-10,66 %)</a:t>
            </a:r>
          </a:p>
          <a:p>
            <a:pPr marL="0" indent="0">
              <a:buNone/>
            </a:pP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Nepasiektas patenkinamas lygis  - 0</a:t>
            </a:r>
          </a:p>
          <a:p>
            <a:pPr marL="0" indent="0">
              <a:buNone/>
            </a:pP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(2022-2023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2,1 </a:t>
            </a:r>
            <a:r>
              <a:rPr lang="lt-LT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, 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2021-2022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0, 2020-2021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0)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7867678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DC0DD99-2895-4695-A4B9-501A6C8EE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Geografijos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2B85E366-A438-4732-8599-783F597F66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60588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01419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D21B220-B088-4654-950F-51E40C039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Valstybinių brandos egzaminų rezultatai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341A8A47-3E2D-412F-A03A-70E9188D2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Informacinių technologijų </a:t>
            </a:r>
            <a:r>
              <a:rPr lang="lt-L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Egzaminą laikė 17 mokinių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Išlaikė visi 100 % </a:t>
            </a:r>
            <a:r>
              <a:rPr lang="lt-LT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(Lietuvoje 93,3 %)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16-35 balus surinko 14 mokinių 82,4 %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68,8 %)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36-85 balus surinko 3 mokiniai 17,6 %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21,9 %)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86-100 balų nesurinko niekas  0 %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9,4 %)</a:t>
            </a: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Bendras įvertinimų vidurkis 30,1 (Lietuvos 48,4)</a:t>
            </a:r>
          </a:p>
        </p:txBody>
      </p:sp>
    </p:spTree>
    <p:extLst>
      <p:ext uri="{BB962C8B-B14F-4D97-AF65-F5344CB8AC3E}">
        <p14:creationId xmlns:p14="http://schemas.microsoft.com/office/powerpoint/2010/main" val="9964560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0675EFB-4BA9-4D12-B5FF-694299148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Informacinių technologijų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8CC50AB4-22CB-4D95-B6BD-F98D6A0147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86573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39247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68DE950-3A53-4DC3-8452-ABFA75768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Valstybinių brandos egzaminų rezultatai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A1A52BF-4CDE-4852-BEE3-3D68C17D5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Fizikos </a:t>
            </a:r>
            <a:r>
              <a:rPr lang="lt-L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Egzaminą laikė 11 mokinių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Išlaikė visi 100 % </a:t>
            </a:r>
            <a:r>
              <a:rPr lang="lt-LT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(Lietuvoje 96,9 %)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16-35 balus surinko 4 mokiniai 36,4 %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47,4 %)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36-85 balus surinko 6 mokiniai 54,5 %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52,6 %)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86-100 balus surinko 1 mokinys 9,1 %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0 %)</a:t>
            </a:r>
          </a:p>
          <a:p>
            <a:pPr marL="0" indent="0">
              <a:buNone/>
            </a:pPr>
            <a:endParaRPr lang="lt-L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Bendras įvertinimų vidurkis 51,5 (Lietuvos 50,7)</a:t>
            </a:r>
          </a:p>
          <a:p>
            <a:pPr marL="0" indent="0">
              <a:buNone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5472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FC3167F-7350-4949-83D1-B0E929C85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Fizikos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25464EB8-FDFD-454C-A636-9194EC8FFD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738898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41457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EFF5A01-54C4-4299-AB96-60F7BB7F7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Valstybinių brandos egzaminų rezultatai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B78E0C6-6820-4486-AEED-B0AC3BD92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Chemijos </a:t>
            </a:r>
            <a:r>
              <a:rPr lang="lt-L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Egzaminą laikė 8 mokiniai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Išlaikė visi 100 % </a:t>
            </a:r>
            <a:r>
              <a:rPr lang="lt-LT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(Lietuvoje 99,3 %)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16-35 balus surinko 3 mokiniai  37,5 % (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50 %)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36-85 balus surinko 3 mokiniai 37,5 % (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50 %)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86-100 bus surinko 2 mokiniai 25 % (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0 %)</a:t>
            </a:r>
          </a:p>
          <a:p>
            <a:pPr marL="0" indent="0">
              <a:buNone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Bendras įvertinimų vidurkis 54,8 (Lietuvos 57,6)</a:t>
            </a:r>
          </a:p>
        </p:txBody>
      </p:sp>
    </p:spTree>
    <p:extLst>
      <p:ext uri="{BB962C8B-B14F-4D97-AF65-F5344CB8AC3E}">
        <p14:creationId xmlns:p14="http://schemas.microsoft.com/office/powerpoint/2010/main" val="7186987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ECCE9B6-6F2B-430F-9485-0B48B09B3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Chemijos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urinio vietos rezervavimo ženklas 8">
            <a:extLst>
              <a:ext uri="{FF2B5EF4-FFF2-40B4-BE49-F238E27FC236}">
                <a16:creationId xmlns:a16="http://schemas.microsoft.com/office/drawing/2014/main" id="{7466A2A5-45E0-467C-8BC2-C30E0E5F9A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54861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75579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6A3CF50-382E-4573-AFE5-A5028F056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Valstybinių brandos egzaminų rezultatai</a:t>
            </a: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A44666B-7652-4387-A179-31EB73E1B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Rusų k. </a:t>
            </a:r>
            <a:r>
              <a:rPr lang="lt-L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Egzaminą laikė 1 mokinys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Išlaikė 100 % 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Įvertinimas 72 </a:t>
            </a:r>
          </a:p>
        </p:txBody>
      </p:sp>
    </p:spTree>
    <p:extLst>
      <p:ext uri="{BB962C8B-B14F-4D97-AF65-F5344CB8AC3E}">
        <p14:creationId xmlns:p14="http://schemas.microsoft.com/office/powerpoint/2010/main" val="2765635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478BDE8-5DF4-4DC9-818F-D44723F16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Lietuvių k. ir lit.  </a:t>
            </a:r>
            <a:r>
              <a:rPr lang="lt-LT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PUPP</a:t>
            </a:r>
            <a:r>
              <a:rPr lang="lt-LT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rezultatai (147 mokiniai)</a:t>
            </a:r>
            <a:br>
              <a:rPr lang="lt-LT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511095B-5E15-4143-8787-C29BDDE9A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Surinktų taškų vidurkis  52,9 , Lietuvos – 47,8</a:t>
            </a:r>
          </a:p>
          <a:p>
            <a:endParaRPr lang="lt-LT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Įvertinimų vidurkis  7,4</a:t>
            </a:r>
          </a:p>
        </p:txBody>
      </p:sp>
    </p:spTree>
    <p:extLst>
      <p:ext uri="{BB962C8B-B14F-4D97-AF65-F5344CB8AC3E}">
        <p14:creationId xmlns:p14="http://schemas.microsoft.com/office/powerpoint/2010/main" val="2850338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E587155-6CD9-437D-8C8B-4CA348022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Lietuvių k. ir lit.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PUPP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F0E1615E-8F5D-4D4D-800D-D5B72A2FB2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526291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8188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62FDD9B-87CA-4B60-95D5-4AC957858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lt-LT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Matematikos </a:t>
            </a:r>
            <a:r>
              <a:rPr lang="lt-LT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PUPP</a:t>
            </a:r>
            <a:r>
              <a:rPr lang="lt-LT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rezultatai (147 mokiniai)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A162E3BF-35A9-472B-9D4A-A56EFDF3B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t-L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Išlaikė 91,2 %, Lietuvoje – 76,3 %</a:t>
            </a:r>
          </a:p>
          <a:p>
            <a:pPr marL="0" indent="0">
              <a:buNone/>
            </a:pP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Aukštesnysis lygis 14 mok. 9,5 %, Lietuvos </a:t>
            </a:r>
            <a:r>
              <a:rPr lang="lt-LT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</a:t>
            </a: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12,4</a:t>
            </a: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 </a:t>
            </a:r>
          </a:p>
          <a:p>
            <a:pPr marL="0" indent="0">
              <a:buNone/>
            </a:pP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(2022-2023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8,5 </a:t>
            </a:r>
            <a:r>
              <a:rPr lang="lt-LT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2021-2022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0, 2020-2021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9,02 %)</a:t>
            </a:r>
          </a:p>
          <a:p>
            <a:pPr marL="0" indent="0">
              <a:buNone/>
            </a:pP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Pagrindinis lygis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85</a:t>
            </a: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mok.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57,8</a:t>
            </a: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</a:p>
          <a:p>
            <a:pPr marL="0" indent="0">
              <a:buNone/>
            </a:pP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(2022-2024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41,5 </a:t>
            </a:r>
            <a:r>
              <a:rPr lang="lt-LT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%,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2021-2022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- 20,79 %, 2020-2021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- 63,93 %)</a:t>
            </a:r>
          </a:p>
          <a:p>
            <a:pPr marL="0" indent="0">
              <a:buNone/>
            </a:pP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Patenkinamas lygis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mok. 23,8 %</a:t>
            </a:r>
          </a:p>
          <a:p>
            <a:pPr marL="0" indent="0">
              <a:buNone/>
            </a:pP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(2022-2023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28,9 </a:t>
            </a:r>
            <a:r>
              <a:rPr lang="lt-LT" sz="2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2021-2022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- 37,62  %, 2020-2021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- 21,31 %)</a:t>
            </a:r>
          </a:p>
          <a:p>
            <a:pPr marL="0" indent="0">
              <a:buNone/>
            </a:pP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Nepasiektas patenkinamas lygis 13 mok. 8,8 %</a:t>
            </a:r>
          </a:p>
          <a:p>
            <a:pPr marL="0" indent="0">
              <a:buNone/>
            </a:pP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(2022-2023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21,1 %, 2021-2022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- 41,58 %, 2020-2021 </a:t>
            </a:r>
            <a:r>
              <a:rPr lang="lt-LT" sz="2600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m.m</a:t>
            </a:r>
            <a:r>
              <a:rPr lang="lt-LT" sz="2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-5,74 %)</a:t>
            </a:r>
          </a:p>
          <a:p>
            <a:endParaRPr lang="lt-LT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612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B5C36E7-3137-4A4B-81FF-C62C8B534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Matematikos </a:t>
            </a:r>
            <a:r>
              <a:rPr lang="lt-LT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PUPP</a:t>
            </a:r>
            <a:r>
              <a:rPr lang="lt-LT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rezultatai (147 mokiniai)</a:t>
            </a:r>
            <a:endParaRPr lang="lt-LT" sz="4000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493D452-C8AD-4CA9-BF0F-67583DB52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Surinktų taškų vidurkis  26,04 , Lietuvos – 22,4</a:t>
            </a:r>
          </a:p>
          <a:p>
            <a:endParaRPr lang="lt-LT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Įvertinimų vidurkis  6,2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16993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04E1C5A-DE54-4407-9E5D-922BE7E86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Matematikos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PUPP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B3075A25-806E-49D2-AC52-D2589B678E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85446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8698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A332A4F-8374-4F06-AF76-C1FC65832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Valstybinių brandos egzaminų rezultatai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115DC52-8C67-4647-965E-FF5BC2941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Lietuvių k. ir lit. </a:t>
            </a:r>
            <a:r>
              <a:rPr lang="lt-LT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Egzaminą laikė 153 abiturientų 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Išlaikė  145 mokiniai 94,8 %  </a:t>
            </a:r>
            <a:r>
              <a:rPr lang="lt-LT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(Lietuvoje 91,1 %) 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16-35 balus surinko 58 mokiniai 40 % 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40,4 %)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36-85 balus surinko 67 mokiniai 46,2 %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50 %)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86-99 balus surinko 19 mokinių 13,1 %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9,6 %)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balų  - 1 mokinė 0,7 % 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t-LT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p.m</a:t>
            </a:r>
            <a:r>
              <a:rPr lang="lt-LT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0)</a:t>
            </a: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Bendras įvertinimų vidurkis 46,1 (Lietuvos 54,9)</a:t>
            </a:r>
          </a:p>
          <a:p>
            <a:r>
              <a:rPr lang="lt-LT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Išlaikiusiųjų egzaminą įvertinimų vidurkis 48,7</a:t>
            </a: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180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776ABDD-8919-4161-926B-4DE19F857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Lietuvių k. ir lit. 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VBE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urinio vietos rezervavimo ženklas 5">
            <a:extLst>
              <a:ext uri="{FF2B5EF4-FFF2-40B4-BE49-F238E27FC236}">
                <a16:creationId xmlns:a16="http://schemas.microsoft.com/office/drawing/2014/main" id="{48CB7249-2BEA-40C7-AD24-90C190FFBC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525942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3929053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777</TotalTime>
  <Words>1142</Words>
  <Application>Microsoft Office PowerPoint</Application>
  <PresentationFormat>Plačiaekranė</PresentationFormat>
  <Paragraphs>158</Paragraphs>
  <Slides>27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„Office“ tema</vt:lpstr>
      <vt:lpstr>Plungės „Saulės“ gimnazijos 2023-2024 m.m.   PUPP ir VBE rezultatai. </vt:lpstr>
      <vt:lpstr>Lietuvių k. ir lit.  PUPP rezultatai (147 mokiniai) </vt:lpstr>
      <vt:lpstr>Lietuvių k. ir lit.  PUPP rezultatai (147 mokiniai) </vt:lpstr>
      <vt:lpstr>Lietuvių k. ir lit. PUPP</vt:lpstr>
      <vt:lpstr>Matematikos PUPP rezultatai (147 mokiniai)</vt:lpstr>
      <vt:lpstr>Matematikos PUPP rezultatai (147 mokiniai)</vt:lpstr>
      <vt:lpstr>Matematikos PUPP</vt:lpstr>
      <vt:lpstr>Valstybinių brandos egzaminų rezultatai</vt:lpstr>
      <vt:lpstr>Lietuvių k. ir lit. VBE</vt:lpstr>
      <vt:lpstr>Lietuvių k. ir lit. Mokyklinis brandos egzaminas </vt:lpstr>
      <vt:lpstr>Valstybinių brandos egzaminų rezultatai</vt:lpstr>
      <vt:lpstr>Matematikos VBE</vt:lpstr>
      <vt:lpstr>Valstybinių brandos egzaminų rezultatai</vt:lpstr>
      <vt:lpstr>Anglų k. VBE</vt:lpstr>
      <vt:lpstr>Valstybinių brandos egzaminų rezultatai</vt:lpstr>
      <vt:lpstr>Istorijos VBE</vt:lpstr>
      <vt:lpstr>Valstybinių brandos egzaminų rezultatai</vt:lpstr>
      <vt:lpstr>Biologijos VBE</vt:lpstr>
      <vt:lpstr>Valstybinių brandos egzaminų rezultatai</vt:lpstr>
      <vt:lpstr>Geografijos VBE</vt:lpstr>
      <vt:lpstr>Valstybinių brandos egzaminų rezultatai</vt:lpstr>
      <vt:lpstr>Informacinių technologijų VBE</vt:lpstr>
      <vt:lpstr>Valstybinių brandos egzaminų rezultatai</vt:lpstr>
      <vt:lpstr>Fizikos VBE</vt:lpstr>
      <vt:lpstr>Valstybinių brandos egzaminų rezultatai</vt:lpstr>
      <vt:lpstr>Chemijos VBE</vt:lpstr>
      <vt:lpstr>Valstybinių brandos egzaminų rezultatai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Plungės „Saulės“ gimnazijos 2022-2023 m.m. pažangumas, PUPP ir VBE rezultatai</dc:title>
  <dc:creator>Neringa Sakalauskaitė</dc:creator>
  <cp:lastModifiedBy>Neringa Sakalauskaitė</cp:lastModifiedBy>
  <cp:revision>76</cp:revision>
  <dcterms:created xsi:type="dcterms:W3CDTF">2023-08-07T11:46:14Z</dcterms:created>
  <dcterms:modified xsi:type="dcterms:W3CDTF">2024-09-13T08:45:15Z</dcterms:modified>
</cp:coreProperties>
</file>